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ymurzaevmurzabek@gmail.com" initials="a" lastIdx="2" clrIdx="0">
    <p:extLst>
      <p:ext uri="{19B8F6BF-5375-455C-9EA6-DF929625EA0E}">
        <p15:presenceInfo xmlns:p15="http://schemas.microsoft.com/office/powerpoint/2012/main" userId="2f884de33b39739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475F"/>
    <a:srgbClr val="165582"/>
    <a:srgbClr val="928F9E"/>
    <a:srgbClr val="726B7F"/>
    <a:srgbClr val="003F7F"/>
    <a:srgbClr val="838B9B"/>
    <a:srgbClr val="EBEEF2"/>
    <a:srgbClr val="15527D"/>
    <a:srgbClr val="A0B4C2"/>
    <a:srgbClr val="1654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6" d="100"/>
          <a:sy n="66" d="100"/>
        </p:scale>
        <p:origin x="3210"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ru-RU"/>
              <a:t>Образец заголовка</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FEB6C04-844F-47BC-A532-D4245ED655C5}" type="datetimeFigureOut">
              <a:rPr lang="ru-RU" smtClean="0"/>
              <a:t>27.01.2024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F51062-9285-45EB-8CAB-3144C19969DF}" type="slidenum">
              <a:rPr lang="ru-RU" smtClean="0"/>
              <a:t>‹#›</a:t>
            </a:fld>
            <a:endParaRPr lang="ru-RU"/>
          </a:p>
        </p:txBody>
      </p:sp>
    </p:spTree>
    <p:extLst>
      <p:ext uri="{BB962C8B-B14F-4D97-AF65-F5344CB8AC3E}">
        <p14:creationId xmlns:p14="http://schemas.microsoft.com/office/powerpoint/2010/main" val="1248727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FEB6C04-844F-47BC-A532-D4245ED655C5}" type="datetimeFigureOut">
              <a:rPr lang="ru-RU" smtClean="0"/>
              <a:t>27.01.2024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F51062-9285-45EB-8CAB-3144C19969DF}" type="slidenum">
              <a:rPr lang="ru-RU" smtClean="0"/>
              <a:t>‹#›</a:t>
            </a:fld>
            <a:endParaRPr lang="ru-RU"/>
          </a:p>
        </p:txBody>
      </p:sp>
    </p:spTree>
    <p:extLst>
      <p:ext uri="{BB962C8B-B14F-4D97-AF65-F5344CB8AC3E}">
        <p14:creationId xmlns:p14="http://schemas.microsoft.com/office/powerpoint/2010/main" val="4209186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FEB6C04-844F-47BC-A532-D4245ED655C5}" type="datetimeFigureOut">
              <a:rPr lang="ru-RU" smtClean="0"/>
              <a:t>27.01.2024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F51062-9285-45EB-8CAB-3144C19969DF}" type="slidenum">
              <a:rPr lang="ru-RU" smtClean="0"/>
              <a:t>‹#›</a:t>
            </a:fld>
            <a:endParaRPr lang="ru-RU"/>
          </a:p>
        </p:txBody>
      </p:sp>
    </p:spTree>
    <p:extLst>
      <p:ext uri="{BB962C8B-B14F-4D97-AF65-F5344CB8AC3E}">
        <p14:creationId xmlns:p14="http://schemas.microsoft.com/office/powerpoint/2010/main" val="3930932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FEB6C04-844F-47BC-A532-D4245ED655C5}" type="datetimeFigureOut">
              <a:rPr lang="ru-RU" smtClean="0"/>
              <a:t>27.01.2024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F51062-9285-45EB-8CAB-3144C19969DF}" type="slidenum">
              <a:rPr lang="ru-RU" smtClean="0"/>
              <a:t>‹#›</a:t>
            </a:fld>
            <a:endParaRPr lang="ru-RU"/>
          </a:p>
        </p:txBody>
      </p:sp>
    </p:spTree>
    <p:extLst>
      <p:ext uri="{BB962C8B-B14F-4D97-AF65-F5344CB8AC3E}">
        <p14:creationId xmlns:p14="http://schemas.microsoft.com/office/powerpoint/2010/main" val="2247118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ru-RU"/>
              <a:t>Образец заголовка</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FEB6C04-844F-47BC-A532-D4245ED655C5}" type="datetimeFigureOut">
              <a:rPr lang="ru-RU" smtClean="0"/>
              <a:t>27.01.2024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F51062-9285-45EB-8CAB-3144C19969DF}" type="slidenum">
              <a:rPr lang="ru-RU" smtClean="0"/>
              <a:t>‹#›</a:t>
            </a:fld>
            <a:endParaRPr lang="ru-RU"/>
          </a:p>
        </p:txBody>
      </p:sp>
    </p:spTree>
    <p:extLst>
      <p:ext uri="{BB962C8B-B14F-4D97-AF65-F5344CB8AC3E}">
        <p14:creationId xmlns:p14="http://schemas.microsoft.com/office/powerpoint/2010/main" val="1726029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FEB6C04-844F-47BC-A532-D4245ED655C5}" type="datetimeFigureOut">
              <a:rPr lang="ru-RU" smtClean="0"/>
              <a:t>27.01.2024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F51062-9285-45EB-8CAB-3144C19969DF}" type="slidenum">
              <a:rPr lang="ru-RU" smtClean="0"/>
              <a:t>‹#›</a:t>
            </a:fld>
            <a:endParaRPr lang="ru-RU"/>
          </a:p>
        </p:txBody>
      </p:sp>
    </p:spTree>
    <p:extLst>
      <p:ext uri="{BB962C8B-B14F-4D97-AF65-F5344CB8AC3E}">
        <p14:creationId xmlns:p14="http://schemas.microsoft.com/office/powerpoint/2010/main" val="1982545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ru-RU"/>
              <a:t>Образец заголовка</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ru-RU"/>
              <a:t>Образец текста</a:t>
            </a:r>
          </a:p>
        </p:txBody>
      </p:sp>
      <p:sp>
        <p:nvSpPr>
          <p:cNvPr id="4" name="Content Placeholder 3"/>
          <p:cNvSpPr>
            <a:spLocks noGrp="1"/>
          </p:cNvSpPr>
          <p:nvPr>
            <p:ph sz="half" idx="2"/>
          </p:nvPr>
        </p:nvSpPr>
        <p:spPr>
          <a:xfrm>
            <a:off x="520713" y="3905482"/>
            <a:ext cx="3198096" cy="57443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ru-RU"/>
              <a:t>Образец текста</a:t>
            </a:r>
          </a:p>
        </p:txBody>
      </p:sp>
      <p:sp>
        <p:nvSpPr>
          <p:cNvPr id="6" name="Content Placeholder 5"/>
          <p:cNvSpPr>
            <a:spLocks noGrp="1"/>
          </p:cNvSpPr>
          <p:nvPr>
            <p:ph sz="quarter" idx="4"/>
          </p:nvPr>
        </p:nvSpPr>
        <p:spPr>
          <a:xfrm>
            <a:off x="3827086" y="3905482"/>
            <a:ext cx="3213847" cy="57443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FEB6C04-844F-47BC-A532-D4245ED655C5}" type="datetimeFigureOut">
              <a:rPr lang="ru-RU" smtClean="0"/>
              <a:t>27.01.2024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BF51062-9285-45EB-8CAB-3144C19969DF}" type="slidenum">
              <a:rPr lang="ru-RU" smtClean="0"/>
              <a:t>‹#›</a:t>
            </a:fld>
            <a:endParaRPr lang="ru-RU"/>
          </a:p>
        </p:txBody>
      </p:sp>
    </p:spTree>
    <p:extLst>
      <p:ext uri="{BB962C8B-B14F-4D97-AF65-F5344CB8AC3E}">
        <p14:creationId xmlns:p14="http://schemas.microsoft.com/office/powerpoint/2010/main" val="1738914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FEB6C04-844F-47BC-A532-D4245ED655C5}" type="datetimeFigureOut">
              <a:rPr lang="ru-RU" smtClean="0"/>
              <a:t>27.01.2024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BF51062-9285-45EB-8CAB-3144C19969DF}" type="slidenum">
              <a:rPr lang="ru-RU" smtClean="0"/>
              <a:t>‹#›</a:t>
            </a:fld>
            <a:endParaRPr lang="ru-RU"/>
          </a:p>
        </p:txBody>
      </p:sp>
    </p:spTree>
    <p:extLst>
      <p:ext uri="{BB962C8B-B14F-4D97-AF65-F5344CB8AC3E}">
        <p14:creationId xmlns:p14="http://schemas.microsoft.com/office/powerpoint/2010/main" val="388907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EB6C04-844F-47BC-A532-D4245ED655C5}" type="datetimeFigureOut">
              <a:rPr lang="ru-RU" smtClean="0"/>
              <a:t>27.01.2024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BF51062-9285-45EB-8CAB-3144C19969DF}" type="slidenum">
              <a:rPr lang="ru-RU" smtClean="0"/>
              <a:t>‹#›</a:t>
            </a:fld>
            <a:endParaRPr lang="ru-RU"/>
          </a:p>
        </p:txBody>
      </p:sp>
    </p:spTree>
    <p:extLst>
      <p:ext uri="{BB962C8B-B14F-4D97-AF65-F5344CB8AC3E}">
        <p14:creationId xmlns:p14="http://schemas.microsoft.com/office/powerpoint/2010/main" val="2583135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ru-RU"/>
              <a:t>Образец заголовка</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ru-RU"/>
              <a:t>Образец текста</a:t>
            </a:r>
          </a:p>
        </p:txBody>
      </p:sp>
      <p:sp>
        <p:nvSpPr>
          <p:cNvPr id="5" name="Date Placeholder 4"/>
          <p:cNvSpPr>
            <a:spLocks noGrp="1"/>
          </p:cNvSpPr>
          <p:nvPr>
            <p:ph type="dt" sz="half" idx="10"/>
          </p:nvPr>
        </p:nvSpPr>
        <p:spPr/>
        <p:txBody>
          <a:bodyPr/>
          <a:lstStyle/>
          <a:p>
            <a:fld id="{BFEB6C04-844F-47BC-A532-D4245ED655C5}" type="datetimeFigureOut">
              <a:rPr lang="ru-RU" smtClean="0"/>
              <a:t>27.01.2024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F51062-9285-45EB-8CAB-3144C19969DF}" type="slidenum">
              <a:rPr lang="ru-RU" smtClean="0"/>
              <a:t>‹#›</a:t>
            </a:fld>
            <a:endParaRPr lang="ru-RU"/>
          </a:p>
        </p:txBody>
      </p:sp>
    </p:spTree>
    <p:extLst>
      <p:ext uri="{BB962C8B-B14F-4D97-AF65-F5344CB8AC3E}">
        <p14:creationId xmlns:p14="http://schemas.microsoft.com/office/powerpoint/2010/main" val="253845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ru-RU"/>
              <a:t>Образец заголовка</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ru-RU"/>
              <a:t>Вставка рисунка</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ru-RU"/>
              <a:t>Образец текста</a:t>
            </a:r>
          </a:p>
        </p:txBody>
      </p:sp>
      <p:sp>
        <p:nvSpPr>
          <p:cNvPr id="5" name="Date Placeholder 4"/>
          <p:cNvSpPr>
            <a:spLocks noGrp="1"/>
          </p:cNvSpPr>
          <p:nvPr>
            <p:ph type="dt" sz="half" idx="10"/>
          </p:nvPr>
        </p:nvSpPr>
        <p:spPr/>
        <p:txBody>
          <a:bodyPr/>
          <a:lstStyle/>
          <a:p>
            <a:fld id="{BFEB6C04-844F-47BC-A532-D4245ED655C5}" type="datetimeFigureOut">
              <a:rPr lang="ru-RU" smtClean="0"/>
              <a:t>27.01.2024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F51062-9285-45EB-8CAB-3144C19969DF}" type="slidenum">
              <a:rPr lang="ru-RU" smtClean="0"/>
              <a:t>‹#›</a:t>
            </a:fld>
            <a:endParaRPr lang="ru-RU"/>
          </a:p>
        </p:txBody>
      </p:sp>
    </p:spTree>
    <p:extLst>
      <p:ext uri="{BB962C8B-B14F-4D97-AF65-F5344CB8AC3E}">
        <p14:creationId xmlns:p14="http://schemas.microsoft.com/office/powerpoint/2010/main" val="2312347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FEB6C04-844F-47BC-A532-D4245ED655C5}" type="datetimeFigureOut">
              <a:rPr lang="ru-RU" smtClean="0"/>
              <a:t>27.01.2024</a:t>
            </a:fld>
            <a:endParaRPr lang="ru-RU"/>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6BF51062-9285-45EB-8CAB-3144C19969DF}" type="slidenum">
              <a:rPr lang="ru-RU" smtClean="0"/>
              <a:t>‹#›</a:t>
            </a:fld>
            <a:endParaRPr lang="ru-RU"/>
          </a:p>
        </p:txBody>
      </p:sp>
    </p:spTree>
    <p:extLst>
      <p:ext uri="{BB962C8B-B14F-4D97-AF65-F5344CB8AC3E}">
        <p14:creationId xmlns:p14="http://schemas.microsoft.com/office/powerpoint/2010/main" val="2868266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e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4.png"/><Relationship Id="rId7" Type="http://schemas.openxmlformats.org/officeDocument/2006/relationships/image" Target="../media/image21.jpe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0" r="-70000"/>
          </a:stretch>
        </a:blip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072455B4-EEF6-4DD2-99E1-167FEC4840D0}"/>
              </a:ext>
            </a:extLst>
          </p:cNvPr>
          <p:cNvSpPr>
            <a:spLocks noGrp="1"/>
          </p:cNvSpPr>
          <p:nvPr>
            <p:ph type="subTitle" idx="1"/>
          </p:nvPr>
        </p:nvSpPr>
        <p:spPr>
          <a:xfrm>
            <a:off x="548640" y="3392210"/>
            <a:ext cx="4005862" cy="654493"/>
          </a:xfrm>
        </p:spPr>
        <p:txBody>
          <a:bodyPr>
            <a:normAutofit/>
          </a:bodyPr>
          <a:lstStyle/>
          <a:p>
            <a:pPr algn="l"/>
            <a:r>
              <a:rPr lang="en-US" sz="1800" b="1" dirty="0">
                <a:solidFill>
                  <a:schemeClr val="bg1"/>
                </a:solidFill>
                <a:latin typeface="Segoe UI Variable Small" pitchFamily="2" charset="0"/>
              </a:rPr>
              <a:t>Full itinerary and detailed information about the trip.</a:t>
            </a:r>
            <a:endParaRPr lang="ru-RU" sz="1800" b="1" dirty="0">
              <a:solidFill>
                <a:schemeClr val="bg1"/>
              </a:solidFill>
              <a:latin typeface="Segoe UI Variable Small" pitchFamily="2" charset="0"/>
            </a:endParaRPr>
          </a:p>
        </p:txBody>
      </p:sp>
      <p:sp>
        <p:nvSpPr>
          <p:cNvPr id="12" name="TextBox 11">
            <a:extLst>
              <a:ext uri="{FF2B5EF4-FFF2-40B4-BE49-F238E27FC236}">
                <a16:creationId xmlns:a16="http://schemas.microsoft.com/office/drawing/2014/main" id="{C3026196-6CB6-48F8-BB85-74F68A5C8D03}"/>
              </a:ext>
            </a:extLst>
          </p:cNvPr>
          <p:cNvSpPr txBox="1"/>
          <p:nvPr/>
        </p:nvSpPr>
        <p:spPr>
          <a:xfrm>
            <a:off x="548640" y="3924664"/>
            <a:ext cx="5408023" cy="1938992"/>
          </a:xfrm>
          <a:prstGeom prst="rect">
            <a:avLst/>
          </a:prstGeom>
          <a:noFill/>
        </p:spPr>
        <p:txBody>
          <a:bodyPr wrap="square" rtlCol="0">
            <a:spAutoFit/>
          </a:bodyPr>
          <a:lstStyle/>
          <a:p>
            <a:r>
              <a:rPr lang="en-US" sz="4000" b="1" dirty="0">
                <a:solidFill>
                  <a:schemeClr val="bg1"/>
                </a:solidFill>
              </a:rPr>
              <a:t>Tour of Nukus </a:t>
            </a:r>
          </a:p>
          <a:p>
            <a:r>
              <a:rPr lang="en-US" sz="4000" b="1" dirty="0">
                <a:solidFill>
                  <a:schemeClr val="bg1"/>
                </a:solidFill>
              </a:rPr>
              <a:t>and the </a:t>
            </a:r>
            <a:r>
              <a:rPr lang="en-US" sz="4000" b="1" dirty="0" err="1">
                <a:solidFill>
                  <a:schemeClr val="bg1"/>
                </a:solidFill>
              </a:rPr>
              <a:t>Mizdakhkan</a:t>
            </a:r>
            <a:r>
              <a:rPr lang="en-US" sz="4000" b="1" dirty="0">
                <a:solidFill>
                  <a:schemeClr val="bg1"/>
                </a:solidFill>
              </a:rPr>
              <a:t> Necropolis</a:t>
            </a:r>
            <a:endParaRPr lang="ru-RU" sz="4000" b="1" dirty="0">
              <a:solidFill>
                <a:schemeClr val="bg1"/>
              </a:solidFill>
            </a:endParaRPr>
          </a:p>
        </p:txBody>
      </p:sp>
      <p:sp>
        <p:nvSpPr>
          <p:cNvPr id="15" name="Прямоугольник 14">
            <a:extLst>
              <a:ext uri="{FF2B5EF4-FFF2-40B4-BE49-F238E27FC236}">
                <a16:creationId xmlns:a16="http://schemas.microsoft.com/office/drawing/2014/main" id="{020BF9C1-3AB9-47B4-B4E8-B85E94220016}"/>
              </a:ext>
            </a:extLst>
          </p:cNvPr>
          <p:cNvSpPr/>
          <p:nvPr/>
        </p:nvSpPr>
        <p:spPr>
          <a:xfrm>
            <a:off x="637544" y="8649662"/>
            <a:ext cx="2175596" cy="307777"/>
          </a:xfrm>
          <a:prstGeom prst="rect">
            <a:avLst/>
          </a:prstGeom>
        </p:spPr>
        <p:txBody>
          <a:bodyPr wrap="square">
            <a:spAutoFit/>
          </a:bodyPr>
          <a:lstStyle/>
          <a:p>
            <a:r>
              <a:rPr lang="en-US" sz="1400" b="1" dirty="0">
                <a:solidFill>
                  <a:schemeClr val="bg1"/>
                </a:solidFill>
                <a:latin typeface="HelveticaLTPro-Bold"/>
              </a:rPr>
              <a:t>BEST COICE</a:t>
            </a:r>
          </a:p>
        </p:txBody>
      </p:sp>
      <p:sp>
        <p:nvSpPr>
          <p:cNvPr id="16" name="Прямоугольник 15">
            <a:extLst>
              <a:ext uri="{FF2B5EF4-FFF2-40B4-BE49-F238E27FC236}">
                <a16:creationId xmlns:a16="http://schemas.microsoft.com/office/drawing/2014/main" id="{517FB7C6-E5C2-4399-9565-980A2F9F13A1}"/>
              </a:ext>
            </a:extLst>
          </p:cNvPr>
          <p:cNvSpPr/>
          <p:nvPr/>
        </p:nvSpPr>
        <p:spPr>
          <a:xfrm>
            <a:off x="637544" y="8914098"/>
            <a:ext cx="2175596" cy="307777"/>
          </a:xfrm>
          <a:prstGeom prst="rect">
            <a:avLst/>
          </a:prstGeom>
        </p:spPr>
        <p:txBody>
          <a:bodyPr wrap="square">
            <a:spAutoFit/>
          </a:bodyPr>
          <a:lstStyle/>
          <a:p>
            <a:r>
              <a:rPr lang="en-US" sz="1400" b="1" dirty="0">
                <a:solidFill>
                  <a:schemeClr val="bg1"/>
                </a:solidFill>
                <a:latin typeface="HelveticaLTPro-Bold"/>
              </a:rPr>
              <a:t>BEST PRICES</a:t>
            </a:r>
          </a:p>
        </p:txBody>
      </p:sp>
      <p:sp>
        <p:nvSpPr>
          <p:cNvPr id="17" name="Прямоугольник 16">
            <a:extLst>
              <a:ext uri="{FF2B5EF4-FFF2-40B4-BE49-F238E27FC236}">
                <a16:creationId xmlns:a16="http://schemas.microsoft.com/office/drawing/2014/main" id="{F61A011A-BDE0-48C5-A8A4-8B2B4E53346D}"/>
              </a:ext>
            </a:extLst>
          </p:cNvPr>
          <p:cNvSpPr/>
          <p:nvPr/>
        </p:nvSpPr>
        <p:spPr>
          <a:xfrm>
            <a:off x="637544" y="9192665"/>
            <a:ext cx="2341970" cy="307777"/>
          </a:xfrm>
          <a:prstGeom prst="rect">
            <a:avLst/>
          </a:prstGeom>
        </p:spPr>
        <p:txBody>
          <a:bodyPr wrap="square">
            <a:spAutoFit/>
          </a:bodyPr>
          <a:lstStyle/>
          <a:p>
            <a:r>
              <a:rPr lang="en-US" sz="1400" b="1" dirty="0">
                <a:solidFill>
                  <a:schemeClr val="bg1"/>
                </a:solidFill>
                <a:latin typeface="HelveticaLTPro-Bold"/>
              </a:rPr>
              <a:t>RELIABLE TEAM</a:t>
            </a:r>
          </a:p>
        </p:txBody>
      </p:sp>
      <p:pic>
        <p:nvPicPr>
          <p:cNvPr id="5" name="Рисунок 4">
            <a:extLst>
              <a:ext uri="{FF2B5EF4-FFF2-40B4-BE49-F238E27FC236}">
                <a16:creationId xmlns:a16="http://schemas.microsoft.com/office/drawing/2014/main" id="{D66B342D-F87B-475B-85E5-B24BEC4E08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446" y="348957"/>
            <a:ext cx="2679068" cy="1921819"/>
          </a:xfrm>
          <a:prstGeom prst="rect">
            <a:avLst/>
          </a:prstGeom>
        </p:spPr>
      </p:pic>
      <p:pic>
        <p:nvPicPr>
          <p:cNvPr id="7" name="Рисунок 6">
            <a:extLst>
              <a:ext uri="{FF2B5EF4-FFF2-40B4-BE49-F238E27FC236}">
                <a16:creationId xmlns:a16="http://schemas.microsoft.com/office/drawing/2014/main" id="{D6ABFC7E-3A04-4B8F-9ABA-698595CFB2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7272" y="1121020"/>
            <a:ext cx="2891957" cy="720844"/>
          </a:xfrm>
          <a:prstGeom prst="rect">
            <a:avLst/>
          </a:prstGeom>
        </p:spPr>
      </p:pic>
    </p:spTree>
    <p:extLst>
      <p:ext uri="{BB962C8B-B14F-4D97-AF65-F5344CB8AC3E}">
        <p14:creationId xmlns:p14="http://schemas.microsoft.com/office/powerpoint/2010/main" val="2433339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1F2E1FD-235F-4EC1-BC71-E351CDBAED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382" y="209590"/>
            <a:ext cx="1763486" cy="597086"/>
          </a:xfrm>
          <a:prstGeom prst="rect">
            <a:avLst/>
          </a:prstGeom>
        </p:spPr>
      </p:pic>
      <p:sp>
        <p:nvSpPr>
          <p:cNvPr id="6" name="Прямоугольник 5">
            <a:extLst>
              <a:ext uri="{FF2B5EF4-FFF2-40B4-BE49-F238E27FC236}">
                <a16:creationId xmlns:a16="http://schemas.microsoft.com/office/drawing/2014/main" id="{77C2267D-E11A-43DC-9C43-3B25C94B7B75}"/>
              </a:ext>
            </a:extLst>
          </p:cNvPr>
          <p:cNvSpPr/>
          <p:nvPr/>
        </p:nvSpPr>
        <p:spPr>
          <a:xfrm>
            <a:off x="2755836" y="1290789"/>
            <a:ext cx="2047997" cy="461665"/>
          </a:xfrm>
          <a:prstGeom prst="rect">
            <a:avLst/>
          </a:prstGeom>
        </p:spPr>
        <p:txBody>
          <a:bodyPr wrap="none">
            <a:spAutoFit/>
          </a:bodyPr>
          <a:lstStyle/>
          <a:p>
            <a:r>
              <a:rPr lang="en-US" sz="2400" b="1" dirty="0">
                <a:solidFill>
                  <a:srgbClr val="2C3E50"/>
                </a:solidFill>
                <a:latin typeface="HelveticaLTPro-Bold"/>
              </a:rPr>
              <a:t>Trip itinerary</a:t>
            </a:r>
            <a:endParaRPr lang="ru-RU" sz="2400" b="1" dirty="0">
              <a:solidFill>
                <a:srgbClr val="2C3E50"/>
              </a:solidFill>
              <a:latin typeface="HelveticaLTPro-Bold"/>
            </a:endParaRPr>
          </a:p>
        </p:txBody>
      </p:sp>
      <p:sp>
        <p:nvSpPr>
          <p:cNvPr id="8" name="Прямоугольник: скругленные углы 7">
            <a:extLst>
              <a:ext uri="{FF2B5EF4-FFF2-40B4-BE49-F238E27FC236}">
                <a16:creationId xmlns:a16="http://schemas.microsoft.com/office/drawing/2014/main" id="{B7F81404-B4A4-4A1E-B93D-4EE287632EF3}"/>
              </a:ext>
            </a:extLst>
          </p:cNvPr>
          <p:cNvSpPr/>
          <p:nvPr/>
        </p:nvSpPr>
        <p:spPr>
          <a:xfrm>
            <a:off x="516106" y="7752937"/>
            <a:ext cx="2614249" cy="719781"/>
          </a:xfrm>
          <a:prstGeom prst="roundRect">
            <a:avLst/>
          </a:prstGeom>
          <a:solidFill>
            <a:srgbClr val="EBEEF2"/>
          </a:solidFill>
          <a:ln>
            <a:solidFill>
              <a:srgbClr val="EBEE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4F475F"/>
                </a:solidFill>
                <a:latin typeface="Segoe UI Variable Small" pitchFamily="2" charset="0"/>
              </a:rPr>
              <a:t>Duration:</a:t>
            </a:r>
          </a:p>
          <a:p>
            <a:pPr algn="ctr"/>
            <a:r>
              <a:rPr lang="en-US" sz="1600" b="1" dirty="0">
                <a:solidFill>
                  <a:srgbClr val="4F475F"/>
                </a:solidFill>
                <a:latin typeface="Segoe UI Variable Small" pitchFamily="2" charset="0"/>
              </a:rPr>
              <a:t>1 day</a:t>
            </a:r>
          </a:p>
        </p:txBody>
      </p:sp>
      <p:sp>
        <p:nvSpPr>
          <p:cNvPr id="15" name="Прямоугольник: скругленные углы 14">
            <a:extLst>
              <a:ext uri="{FF2B5EF4-FFF2-40B4-BE49-F238E27FC236}">
                <a16:creationId xmlns:a16="http://schemas.microsoft.com/office/drawing/2014/main" id="{9E77306D-D151-4F7D-9FD9-D0138734E391}"/>
              </a:ext>
            </a:extLst>
          </p:cNvPr>
          <p:cNvSpPr/>
          <p:nvPr/>
        </p:nvSpPr>
        <p:spPr>
          <a:xfrm>
            <a:off x="516105" y="8701307"/>
            <a:ext cx="2614249" cy="719781"/>
          </a:xfrm>
          <a:prstGeom prst="roundRect">
            <a:avLst/>
          </a:prstGeom>
          <a:solidFill>
            <a:srgbClr val="EBEEF2"/>
          </a:solidFill>
          <a:ln>
            <a:solidFill>
              <a:srgbClr val="EBEE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4F475F"/>
                </a:solidFill>
                <a:latin typeface="Segoe UI Variable Small" pitchFamily="2" charset="0"/>
              </a:rPr>
              <a:t>Total distance:</a:t>
            </a:r>
          </a:p>
          <a:p>
            <a:pPr algn="ctr"/>
            <a:r>
              <a:rPr lang="en-US" sz="1600" b="1" dirty="0">
                <a:solidFill>
                  <a:srgbClr val="4F475F"/>
                </a:solidFill>
                <a:latin typeface="Segoe UI Variable Small" pitchFamily="2" charset="0"/>
              </a:rPr>
              <a:t>More than </a:t>
            </a:r>
            <a:r>
              <a:rPr lang="ru-RU" sz="1600" b="1" dirty="0">
                <a:solidFill>
                  <a:srgbClr val="4F475F"/>
                </a:solidFill>
                <a:latin typeface="Segoe UI Variable Small" pitchFamily="2" charset="0"/>
              </a:rPr>
              <a:t>33</a:t>
            </a:r>
            <a:r>
              <a:rPr lang="en-US" sz="1600" b="1" dirty="0">
                <a:solidFill>
                  <a:srgbClr val="4F475F"/>
                </a:solidFill>
                <a:latin typeface="Segoe UI Variable Small" pitchFamily="2" charset="0"/>
              </a:rPr>
              <a:t>0 km</a:t>
            </a:r>
            <a:endParaRPr lang="ru-RU" sz="1600" b="1" dirty="0">
              <a:solidFill>
                <a:srgbClr val="4F475F"/>
              </a:solidFill>
              <a:latin typeface="Segoe UI Variable Small" pitchFamily="2" charset="0"/>
            </a:endParaRPr>
          </a:p>
        </p:txBody>
      </p:sp>
      <p:sp>
        <p:nvSpPr>
          <p:cNvPr id="16" name="Прямоугольник: скругленные углы 15">
            <a:extLst>
              <a:ext uri="{FF2B5EF4-FFF2-40B4-BE49-F238E27FC236}">
                <a16:creationId xmlns:a16="http://schemas.microsoft.com/office/drawing/2014/main" id="{B1493535-CAFD-4109-88B1-3478210E563B}"/>
              </a:ext>
            </a:extLst>
          </p:cNvPr>
          <p:cNvSpPr/>
          <p:nvPr/>
        </p:nvSpPr>
        <p:spPr>
          <a:xfrm>
            <a:off x="4429321" y="7752937"/>
            <a:ext cx="2614249" cy="719781"/>
          </a:xfrm>
          <a:prstGeom prst="roundRect">
            <a:avLst/>
          </a:prstGeom>
          <a:solidFill>
            <a:srgbClr val="EBEEF2"/>
          </a:solidFill>
          <a:ln>
            <a:solidFill>
              <a:srgbClr val="EBEE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4F475F"/>
                </a:solidFill>
                <a:latin typeface="Segoe UI Variable Small" pitchFamily="2" charset="0"/>
              </a:rPr>
              <a:t>Tour season:</a:t>
            </a:r>
          </a:p>
          <a:p>
            <a:pPr algn="ctr"/>
            <a:r>
              <a:rPr lang="en-US" sz="1600" b="1" dirty="0">
                <a:solidFill>
                  <a:srgbClr val="4F475F"/>
                </a:solidFill>
                <a:latin typeface="Segoe UI Variable Small" pitchFamily="2" charset="0"/>
              </a:rPr>
              <a:t>Year-round</a:t>
            </a:r>
            <a:endParaRPr lang="ru-RU" sz="1600" b="1" dirty="0">
              <a:solidFill>
                <a:srgbClr val="4F475F"/>
              </a:solidFill>
              <a:latin typeface="Segoe UI Variable Small" pitchFamily="2" charset="0"/>
            </a:endParaRPr>
          </a:p>
        </p:txBody>
      </p:sp>
      <p:sp>
        <p:nvSpPr>
          <p:cNvPr id="17" name="Прямоугольник: скругленные углы 16">
            <a:extLst>
              <a:ext uri="{FF2B5EF4-FFF2-40B4-BE49-F238E27FC236}">
                <a16:creationId xmlns:a16="http://schemas.microsoft.com/office/drawing/2014/main" id="{59717791-03B0-4E88-BF53-9C5B4A0DDAAC}"/>
              </a:ext>
            </a:extLst>
          </p:cNvPr>
          <p:cNvSpPr/>
          <p:nvPr/>
        </p:nvSpPr>
        <p:spPr>
          <a:xfrm>
            <a:off x="4429321" y="8668306"/>
            <a:ext cx="2614249" cy="752781"/>
          </a:xfrm>
          <a:prstGeom prst="roundRect">
            <a:avLst/>
          </a:prstGeom>
          <a:solidFill>
            <a:srgbClr val="EBEEF2"/>
          </a:solidFill>
          <a:ln>
            <a:solidFill>
              <a:srgbClr val="EBEE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4F475F"/>
                </a:solidFill>
                <a:latin typeface="Segoe UI Variable Small" pitchFamily="2" charset="0"/>
              </a:rPr>
              <a:t>Meals:</a:t>
            </a:r>
          </a:p>
          <a:p>
            <a:pPr algn="ctr"/>
            <a:r>
              <a:rPr lang="en-US" sz="1600" b="1" dirty="0">
                <a:solidFill>
                  <a:srgbClr val="4F475F"/>
                </a:solidFill>
                <a:latin typeface="Segoe UI Variable Small" pitchFamily="2" charset="0"/>
              </a:rPr>
              <a:t>on request</a:t>
            </a:r>
            <a:endParaRPr lang="ru-RU" sz="1600" b="1" dirty="0">
              <a:solidFill>
                <a:srgbClr val="4F475F"/>
              </a:solidFill>
              <a:latin typeface="Segoe UI Variable Small" pitchFamily="2" charset="0"/>
            </a:endParaRPr>
          </a:p>
        </p:txBody>
      </p:sp>
      <p:sp>
        <p:nvSpPr>
          <p:cNvPr id="22" name="Прямоугольник: скругленные углы 21">
            <a:extLst>
              <a:ext uri="{FF2B5EF4-FFF2-40B4-BE49-F238E27FC236}">
                <a16:creationId xmlns:a16="http://schemas.microsoft.com/office/drawing/2014/main" id="{FD360294-A8DC-4EAE-B849-DB35D06A0EFB}"/>
              </a:ext>
            </a:extLst>
          </p:cNvPr>
          <p:cNvSpPr/>
          <p:nvPr/>
        </p:nvSpPr>
        <p:spPr>
          <a:xfrm>
            <a:off x="2472712" y="9649676"/>
            <a:ext cx="2614249" cy="719781"/>
          </a:xfrm>
          <a:prstGeom prst="roundRect">
            <a:avLst/>
          </a:prstGeom>
          <a:solidFill>
            <a:srgbClr val="EBEEF2"/>
          </a:solidFill>
          <a:ln>
            <a:solidFill>
              <a:srgbClr val="EBEE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4F475F"/>
                </a:solidFill>
                <a:latin typeface="Segoe UI Variable Small" pitchFamily="2" charset="0"/>
              </a:rPr>
              <a:t>Transport:</a:t>
            </a:r>
          </a:p>
          <a:p>
            <a:pPr algn="ctr"/>
            <a:r>
              <a:rPr lang="en-US" sz="1600" b="1" dirty="0">
                <a:solidFill>
                  <a:srgbClr val="4F475F"/>
                </a:solidFill>
                <a:latin typeface="Segoe UI Variable Small" pitchFamily="2" charset="0"/>
              </a:rPr>
              <a:t>Sedan / Minibus</a:t>
            </a:r>
            <a:endParaRPr lang="ru-RU" sz="1600" b="1" dirty="0">
              <a:solidFill>
                <a:srgbClr val="4F475F"/>
              </a:solidFill>
              <a:latin typeface="Segoe UI Variable Small" pitchFamily="2" charset="0"/>
            </a:endParaRPr>
          </a:p>
        </p:txBody>
      </p:sp>
      <p:cxnSp>
        <p:nvCxnSpPr>
          <p:cNvPr id="25" name="Прямая соединительная линия 24">
            <a:extLst>
              <a:ext uri="{FF2B5EF4-FFF2-40B4-BE49-F238E27FC236}">
                <a16:creationId xmlns:a16="http://schemas.microsoft.com/office/drawing/2014/main" id="{E5F8ABF7-1A41-4826-8BD8-F10FBF3787FA}"/>
              </a:ext>
            </a:extLst>
          </p:cNvPr>
          <p:cNvCxnSpPr/>
          <p:nvPr/>
        </p:nvCxnSpPr>
        <p:spPr>
          <a:xfrm>
            <a:off x="0" y="1128304"/>
            <a:ext cx="7559675"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Рисунок 6">
            <a:extLst>
              <a:ext uri="{FF2B5EF4-FFF2-40B4-BE49-F238E27FC236}">
                <a16:creationId xmlns:a16="http://schemas.microsoft.com/office/drawing/2014/main" id="{C5EB6507-D8DB-4540-AE96-BA1EBE8825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962" y="1857693"/>
            <a:ext cx="4575218" cy="5564054"/>
          </a:xfrm>
          <a:prstGeom prst="rect">
            <a:avLst/>
          </a:prstGeom>
        </p:spPr>
      </p:pic>
      <p:pic>
        <p:nvPicPr>
          <p:cNvPr id="11" name="Рисунок 10">
            <a:extLst>
              <a:ext uri="{FF2B5EF4-FFF2-40B4-BE49-F238E27FC236}">
                <a16:creationId xmlns:a16="http://schemas.microsoft.com/office/drawing/2014/main" id="{36867605-B8C9-45A4-AEA4-C663F36108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5372" y="4443654"/>
            <a:ext cx="402398" cy="196066"/>
          </a:xfrm>
          <a:prstGeom prst="rect">
            <a:avLst/>
          </a:prstGeom>
        </p:spPr>
      </p:pic>
    </p:spTree>
    <p:extLst>
      <p:ext uri="{BB962C8B-B14F-4D97-AF65-F5344CB8AC3E}">
        <p14:creationId xmlns:p14="http://schemas.microsoft.com/office/powerpoint/2010/main" val="315112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79934783-C749-41C7-8C39-EC1F2F20D8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68" y="209590"/>
            <a:ext cx="1763486" cy="597086"/>
          </a:xfrm>
          <a:prstGeom prst="rect">
            <a:avLst/>
          </a:prstGeom>
        </p:spPr>
      </p:pic>
      <p:sp>
        <p:nvSpPr>
          <p:cNvPr id="5" name="TextBox 4">
            <a:extLst>
              <a:ext uri="{FF2B5EF4-FFF2-40B4-BE49-F238E27FC236}">
                <a16:creationId xmlns:a16="http://schemas.microsoft.com/office/drawing/2014/main" id="{BEFB03D2-2551-4A88-A803-D08855A20401}"/>
              </a:ext>
            </a:extLst>
          </p:cNvPr>
          <p:cNvSpPr txBox="1"/>
          <p:nvPr/>
        </p:nvSpPr>
        <p:spPr>
          <a:xfrm>
            <a:off x="574355" y="1226542"/>
            <a:ext cx="6492240" cy="338554"/>
          </a:xfrm>
          <a:prstGeom prst="rect">
            <a:avLst/>
          </a:prstGeom>
          <a:solidFill>
            <a:srgbClr val="15527D"/>
          </a:solidFill>
        </p:spPr>
        <p:txBody>
          <a:bodyPr wrap="square" rtlCol="0">
            <a:spAutoFit/>
          </a:bodyPr>
          <a:lstStyle/>
          <a:p>
            <a:r>
              <a:rPr lang="en-US" sz="1600" dirty="0">
                <a:solidFill>
                  <a:schemeClr val="bg1"/>
                </a:solidFill>
                <a:latin typeface="Segoe UI Variable Small" pitchFamily="2" charset="0"/>
              </a:rPr>
              <a:t>Day 1: Nukus - </a:t>
            </a:r>
            <a:r>
              <a:rPr lang="en-US" sz="1600" dirty="0" err="1">
                <a:solidFill>
                  <a:schemeClr val="bg1"/>
                </a:solidFill>
                <a:latin typeface="Segoe UI Variable Small" pitchFamily="2" charset="0"/>
              </a:rPr>
              <a:t>Mizdakhan</a:t>
            </a:r>
            <a:r>
              <a:rPr lang="en-US" sz="1600" dirty="0">
                <a:solidFill>
                  <a:schemeClr val="bg1"/>
                </a:solidFill>
                <a:latin typeface="Segoe UI Variable Small" pitchFamily="2" charset="0"/>
              </a:rPr>
              <a:t> Complex - Nukus</a:t>
            </a:r>
            <a:endParaRPr lang="ru-RU" sz="1600" dirty="0">
              <a:solidFill>
                <a:schemeClr val="bg1"/>
              </a:solidFill>
              <a:latin typeface="Segoe UI Variable Small" pitchFamily="2" charset="0"/>
            </a:endParaRPr>
          </a:p>
        </p:txBody>
      </p:sp>
      <p:sp>
        <p:nvSpPr>
          <p:cNvPr id="15" name="Прямоугольник 14">
            <a:extLst>
              <a:ext uri="{FF2B5EF4-FFF2-40B4-BE49-F238E27FC236}">
                <a16:creationId xmlns:a16="http://schemas.microsoft.com/office/drawing/2014/main" id="{CFDDBFC6-F7F5-4E6F-AD4B-3FE32E3A94DB}"/>
              </a:ext>
            </a:extLst>
          </p:cNvPr>
          <p:cNvSpPr/>
          <p:nvPr/>
        </p:nvSpPr>
        <p:spPr>
          <a:xfrm>
            <a:off x="533716" y="3085496"/>
            <a:ext cx="6573519" cy="6494085"/>
          </a:xfrm>
          <a:prstGeom prst="rect">
            <a:avLst/>
          </a:prstGeom>
        </p:spPr>
        <p:txBody>
          <a:bodyPr wrap="square">
            <a:spAutoFit/>
          </a:bodyPr>
          <a:lstStyle/>
          <a:p>
            <a:pPr algn="just"/>
            <a:r>
              <a:rPr lang="en-US" sz="1600" dirty="0">
                <a:latin typeface="Segoe UI Variable Small" pitchFamily="2" charset="0"/>
              </a:rPr>
              <a:t>9:00 - 11:30 Let's start the day with a visit to the </a:t>
            </a:r>
            <a:r>
              <a:rPr lang="en-US" sz="1600" dirty="0" err="1">
                <a:latin typeface="Segoe UI Variable Small" pitchFamily="2" charset="0"/>
              </a:rPr>
              <a:t>I.V.Savitsky</a:t>
            </a:r>
            <a:r>
              <a:rPr lang="en-US" sz="1600" dirty="0">
                <a:latin typeface="Segoe UI Variable Small" pitchFamily="2" charset="0"/>
              </a:rPr>
              <a:t> Karakalpak State Museum of Art, which is a phenomenal Louvre in the desert and a place of pilgrimage for art historians. The museum has about 100,000 exhibits in the collection of which there is the art of ancient </a:t>
            </a:r>
            <a:r>
              <a:rPr lang="en-US" sz="1600" dirty="0" err="1">
                <a:latin typeface="Segoe UI Variable Small" pitchFamily="2" charset="0"/>
              </a:rPr>
              <a:t>Khorezm</a:t>
            </a:r>
            <a:r>
              <a:rPr lang="en-US" sz="1600" dirty="0">
                <a:latin typeface="Segoe UI Variable Small" pitchFamily="2" charset="0"/>
              </a:rPr>
              <a:t>, the folk applied art of the </a:t>
            </a:r>
            <a:r>
              <a:rPr lang="en-US" sz="1600" dirty="0" err="1">
                <a:latin typeface="Segoe UI Variable Small" pitchFamily="2" charset="0"/>
              </a:rPr>
              <a:t>Karakalpaks</a:t>
            </a:r>
            <a:r>
              <a:rPr lang="en-US" sz="1600" dirty="0">
                <a:latin typeface="Segoe UI Variable Small" pitchFamily="2" charset="0"/>
              </a:rPr>
              <a:t>, as well as the Avant-garde forgotten under the layer of several decades. Here you will discover not only the work of great masters, but also fundamentally new views on the history of Russian and Soviet art in a global context.</a:t>
            </a:r>
          </a:p>
          <a:p>
            <a:pPr algn="just"/>
            <a:r>
              <a:rPr lang="en-US" sz="1600" dirty="0">
                <a:latin typeface="Segoe UI Variable Small" pitchFamily="2" charset="0"/>
              </a:rPr>
              <a:t>11:30-13:00 We continue our journey to the State Museum of History and Culture of the Republic of </a:t>
            </a:r>
            <a:r>
              <a:rPr lang="en-US" sz="1600" dirty="0" err="1">
                <a:latin typeface="Segoe UI Variable Small" pitchFamily="2" charset="0"/>
              </a:rPr>
              <a:t>Karakalpakstan</a:t>
            </a:r>
            <a:r>
              <a:rPr lang="en-US" sz="1600" dirty="0">
                <a:latin typeface="Segoe UI Variable Small" pitchFamily="2" charset="0"/>
              </a:rPr>
              <a:t>. Here we will plunge into the atmosphere of history, exploring the wealth of archaeological, ethnographic and historical artifacts that will tell us the amazing stories of this region.</a:t>
            </a:r>
          </a:p>
          <a:p>
            <a:pPr algn="just"/>
            <a:r>
              <a:rPr lang="en-US" sz="1600" dirty="0">
                <a:latin typeface="Segoe UI Variable Small" pitchFamily="2" charset="0"/>
              </a:rPr>
              <a:t>13:00-14:00 During a delicious lunch, discussing impressions and preparing for a new stage.</a:t>
            </a:r>
          </a:p>
          <a:p>
            <a:pPr algn="just"/>
            <a:r>
              <a:rPr lang="en-US" sz="1600" dirty="0">
                <a:latin typeface="Segoe UI Variable Small" pitchFamily="2" charset="0"/>
              </a:rPr>
              <a:t>14:30-16:30 Visit to the </a:t>
            </a:r>
            <a:r>
              <a:rPr lang="en-US" sz="1600" dirty="0" err="1">
                <a:latin typeface="Segoe UI Variable Small" pitchFamily="2" charset="0"/>
              </a:rPr>
              <a:t>Mizdakhkan</a:t>
            </a:r>
            <a:r>
              <a:rPr lang="en-US" sz="1600" dirty="0">
                <a:latin typeface="Segoe UI Variable Small" pitchFamily="2" charset="0"/>
              </a:rPr>
              <a:t> archaeological complex, which is a Necropolis - it is a real treasure of history, representing a unique combination of ancient and medieval periods. The pride of the complex is a unique underground palace (XII-XIV) </a:t>
            </a:r>
            <a:r>
              <a:rPr lang="en-US" sz="1600" dirty="0" err="1">
                <a:latin typeface="Segoe UI Variable Small" pitchFamily="2" charset="0"/>
              </a:rPr>
              <a:t>Mazlumkhan</a:t>
            </a:r>
            <a:r>
              <a:rPr lang="en-US" sz="1600" dirty="0">
                <a:latin typeface="Segoe UI Variable Small" pitchFamily="2" charset="0"/>
              </a:rPr>
              <a:t>-sulu mausoleum, Khalifa-</a:t>
            </a:r>
            <a:r>
              <a:rPr lang="en-US" sz="1600" dirty="0" err="1">
                <a:latin typeface="Segoe UI Variable Small" pitchFamily="2" charset="0"/>
              </a:rPr>
              <a:t>Yerezhep</a:t>
            </a:r>
            <a:r>
              <a:rPr lang="en-US" sz="1600" dirty="0">
                <a:latin typeface="Segoe UI Variable Small" pitchFamily="2" charset="0"/>
              </a:rPr>
              <a:t> (IX-XI) and Mazar </a:t>
            </a:r>
            <a:r>
              <a:rPr lang="en-US" sz="1600" dirty="0" err="1">
                <a:latin typeface="Segoe UI Variable Small" pitchFamily="2" charset="0"/>
              </a:rPr>
              <a:t>Shamun-nabi</a:t>
            </a:r>
            <a:r>
              <a:rPr lang="en-US" sz="1600" dirty="0">
                <a:latin typeface="Segoe UI Variable Small" pitchFamily="2" charset="0"/>
              </a:rPr>
              <a:t> (XII century), </a:t>
            </a:r>
            <a:r>
              <a:rPr lang="en-US" sz="1600" dirty="0" err="1">
                <a:latin typeface="Segoe UI Variable Small" pitchFamily="2" charset="0"/>
              </a:rPr>
              <a:t>Zhomart</a:t>
            </a:r>
            <a:r>
              <a:rPr lang="en-US" sz="1600" dirty="0">
                <a:latin typeface="Segoe UI Variable Small" pitchFamily="2" charset="0"/>
              </a:rPr>
              <a:t> </a:t>
            </a:r>
            <a:r>
              <a:rPr lang="en-US" sz="1600" dirty="0" err="1">
                <a:latin typeface="Segoe UI Variable Small" pitchFamily="2" charset="0"/>
              </a:rPr>
              <a:t>Kassap</a:t>
            </a:r>
            <a:r>
              <a:rPr lang="en-US" sz="1600" dirty="0">
                <a:latin typeface="Segoe UI Variable Small" pitchFamily="2" charset="0"/>
              </a:rPr>
              <a:t> hill (VII-XII), as well as Gaur kala (VII-III centuries BC) are silent witnesses of the centuries-old stories.</a:t>
            </a:r>
          </a:p>
          <a:p>
            <a:pPr algn="just"/>
            <a:r>
              <a:rPr lang="en-US" sz="1600" dirty="0">
                <a:latin typeface="Segoe UI Variable Small" pitchFamily="2" charset="0"/>
              </a:rPr>
              <a:t>16:30 – 17:00 Return to Nukus with exciting experiences and a huge amount of information.</a:t>
            </a:r>
          </a:p>
          <a:p>
            <a:pPr algn="just"/>
            <a:r>
              <a:rPr lang="en-US" sz="1600" dirty="0">
                <a:latin typeface="Segoe UI Variable Small" pitchFamily="2" charset="0"/>
              </a:rPr>
              <a:t>Completion of the program.</a:t>
            </a:r>
          </a:p>
        </p:txBody>
      </p:sp>
      <p:cxnSp>
        <p:nvCxnSpPr>
          <p:cNvPr id="22" name="Прямая соединительная линия 21">
            <a:extLst>
              <a:ext uri="{FF2B5EF4-FFF2-40B4-BE49-F238E27FC236}">
                <a16:creationId xmlns:a16="http://schemas.microsoft.com/office/drawing/2014/main" id="{E0EBBD28-2420-4C66-AB22-2B1D50E98013}"/>
              </a:ext>
            </a:extLst>
          </p:cNvPr>
          <p:cNvCxnSpPr/>
          <p:nvPr/>
        </p:nvCxnSpPr>
        <p:spPr>
          <a:xfrm>
            <a:off x="0" y="972094"/>
            <a:ext cx="7559675"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Прямоугольник: скругленные углы 13">
            <a:extLst>
              <a:ext uri="{FF2B5EF4-FFF2-40B4-BE49-F238E27FC236}">
                <a16:creationId xmlns:a16="http://schemas.microsoft.com/office/drawing/2014/main" id="{FB41AA3C-F6E2-48DA-932E-14C477340EEC}"/>
              </a:ext>
            </a:extLst>
          </p:cNvPr>
          <p:cNvSpPr/>
          <p:nvPr/>
        </p:nvSpPr>
        <p:spPr>
          <a:xfrm>
            <a:off x="533716" y="1950278"/>
            <a:ext cx="6492240" cy="836022"/>
          </a:xfrm>
          <a:prstGeom prst="roundRect">
            <a:avLst/>
          </a:prstGeom>
          <a:solidFill>
            <a:srgbClr val="EBEE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F475F"/>
                </a:solidFill>
              </a:rPr>
              <a:t>Start point:</a:t>
            </a:r>
            <a:endParaRPr lang="ru-RU" dirty="0">
              <a:solidFill>
                <a:srgbClr val="4F475F"/>
              </a:solidFill>
            </a:endParaRPr>
          </a:p>
        </p:txBody>
      </p:sp>
      <p:pic>
        <p:nvPicPr>
          <p:cNvPr id="16" name="Рисунок 15">
            <a:extLst>
              <a:ext uri="{FF2B5EF4-FFF2-40B4-BE49-F238E27FC236}">
                <a16:creationId xmlns:a16="http://schemas.microsoft.com/office/drawing/2014/main" id="{3D91AB96-3CE4-437B-B6CF-A9B1A8011B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090428" y="2264431"/>
            <a:ext cx="128361" cy="207714"/>
          </a:xfrm>
          <a:prstGeom prst="rect">
            <a:avLst/>
          </a:prstGeom>
        </p:spPr>
      </p:pic>
      <p:sp>
        <p:nvSpPr>
          <p:cNvPr id="17" name="TextBox 16">
            <a:extLst>
              <a:ext uri="{FF2B5EF4-FFF2-40B4-BE49-F238E27FC236}">
                <a16:creationId xmlns:a16="http://schemas.microsoft.com/office/drawing/2014/main" id="{F17170A5-1FDD-4DC5-97A3-F068498BDA35}"/>
              </a:ext>
            </a:extLst>
          </p:cNvPr>
          <p:cNvSpPr txBox="1"/>
          <p:nvPr/>
        </p:nvSpPr>
        <p:spPr>
          <a:xfrm>
            <a:off x="2153477" y="2223971"/>
            <a:ext cx="3937468" cy="307777"/>
          </a:xfrm>
          <a:prstGeom prst="rect">
            <a:avLst/>
          </a:prstGeom>
          <a:noFill/>
        </p:spPr>
        <p:txBody>
          <a:bodyPr wrap="square" rtlCol="0">
            <a:spAutoFit/>
          </a:bodyPr>
          <a:lstStyle/>
          <a:p>
            <a:r>
              <a:rPr lang="en-US" sz="1400" dirty="0">
                <a:solidFill>
                  <a:srgbClr val="4F475F"/>
                </a:solidFill>
              </a:rPr>
              <a:t>Nukus city(Railway Station, Airport, Hotel, etc.)</a:t>
            </a:r>
            <a:endParaRPr lang="ru-RU" sz="1400" dirty="0">
              <a:solidFill>
                <a:srgbClr val="4F475F"/>
              </a:solidFill>
            </a:endParaRPr>
          </a:p>
        </p:txBody>
      </p:sp>
    </p:spTree>
    <p:extLst>
      <p:ext uri="{BB962C8B-B14F-4D97-AF65-F5344CB8AC3E}">
        <p14:creationId xmlns:p14="http://schemas.microsoft.com/office/powerpoint/2010/main" val="1815260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Рисунок 25">
            <a:extLst>
              <a:ext uri="{FF2B5EF4-FFF2-40B4-BE49-F238E27FC236}">
                <a16:creationId xmlns:a16="http://schemas.microsoft.com/office/drawing/2014/main" id="{B78261B0-4EF4-4DBB-8150-65E463A66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45906"/>
            <a:ext cx="4876769" cy="2824671"/>
          </a:xfrm>
          <a:prstGeom prst="rect">
            <a:avLst/>
          </a:prstGeom>
        </p:spPr>
      </p:pic>
      <p:pic>
        <p:nvPicPr>
          <p:cNvPr id="27" name="Рисунок 26">
            <a:extLst>
              <a:ext uri="{FF2B5EF4-FFF2-40B4-BE49-F238E27FC236}">
                <a16:creationId xmlns:a16="http://schemas.microsoft.com/office/drawing/2014/main" id="{D0FF71A7-ED2B-4517-8601-DE866A1328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68" y="209590"/>
            <a:ext cx="1763486" cy="597086"/>
          </a:xfrm>
          <a:prstGeom prst="rect">
            <a:avLst/>
          </a:prstGeom>
        </p:spPr>
      </p:pic>
      <p:cxnSp>
        <p:nvCxnSpPr>
          <p:cNvPr id="28" name="Прямая соединительная линия 27">
            <a:extLst>
              <a:ext uri="{FF2B5EF4-FFF2-40B4-BE49-F238E27FC236}">
                <a16:creationId xmlns:a16="http://schemas.microsoft.com/office/drawing/2014/main" id="{AEE2FF5C-2E85-4112-AFBC-0B77D4BED678}"/>
              </a:ext>
            </a:extLst>
          </p:cNvPr>
          <p:cNvCxnSpPr/>
          <p:nvPr/>
        </p:nvCxnSpPr>
        <p:spPr>
          <a:xfrm>
            <a:off x="0" y="972094"/>
            <a:ext cx="7559675" cy="0"/>
          </a:xfrm>
          <a:prstGeom prst="line">
            <a:avLst/>
          </a:prstGeom>
        </p:spPr>
        <p:style>
          <a:lnRef idx="1">
            <a:schemeClr val="accent1"/>
          </a:lnRef>
          <a:fillRef idx="0">
            <a:schemeClr val="accent1"/>
          </a:fillRef>
          <a:effectRef idx="0">
            <a:schemeClr val="accent1"/>
          </a:effectRef>
          <a:fontRef idx="minor">
            <a:schemeClr val="tx1"/>
          </a:fontRef>
        </p:style>
      </p:cxnSp>
      <p:pic>
        <p:nvPicPr>
          <p:cNvPr id="29" name="Рисунок 28">
            <a:extLst>
              <a:ext uri="{FF2B5EF4-FFF2-40B4-BE49-F238E27FC236}">
                <a16:creationId xmlns:a16="http://schemas.microsoft.com/office/drawing/2014/main" id="{277DBE78-BDB4-4996-B74A-6137719A9F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4902" y="5358331"/>
            <a:ext cx="4790809" cy="2824661"/>
          </a:xfrm>
          <a:prstGeom prst="rect">
            <a:avLst/>
          </a:prstGeom>
        </p:spPr>
      </p:pic>
      <p:pic>
        <p:nvPicPr>
          <p:cNvPr id="30" name="Рисунок 29">
            <a:extLst>
              <a:ext uri="{FF2B5EF4-FFF2-40B4-BE49-F238E27FC236}">
                <a16:creationId xmlns:a16="http://schemas.microsoft.com/office/drawing/2014/main" id="{C425B2BC-F546-40FF-A4DA-1B53625ECF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137512"/>
            <a:ext cx="7559675" cy="4220819"/>
          </a:xfrm>
          <a:prstGeom prst="rect">
            <a:avLst/>
          </a:prstGeom>
        </p:spPr>
      </p:pic>
      <p:pic>
        <p:nvPicPr>
          <p:cNvPr id="31" name="Рисунок 30">
            <a:extLst>
              <a:ext uri="{FF2B5EF4-FFF2-40B4-BE49-F238E27FC236}">
                <a16:creationId xmlns:a16="http://schemas.microsoft.com/office/drawing/2014/main" id="{9C213B53-8026-4ACC-A3AE-D5F28B528A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8108" y="7965144"/>
            <a:ext cx="3779838" cy="2775665"/>
          </a:xfrm>
          <a:prstGeom prst="rect">
            <a:avLst/>
          </a:prstGeom>
        </p:spPr>
      </p:pic>
      <p:pic>
        <p:nvPicPr>
          <p:cNvPr id="32" name="Рисунок 31">
            <a:extLst>
              <a:ext uri="{FF2B5EF4-FFF2-40B4-BE49-F238E27FC236}">
                <a16:creationId xmlns:a16="http://schemas.microsoft.com/office/drawing/2014/main" id="{D070BA78-A725-478C-970F-EAE526520F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7925486"/>
            <a:ext cx="3778108" cy="2833581"/>
          </a:xfrm>
          <a:prstGeom prst="rect">
            <a:avLst/>
          </a:prstGeom>
        </p:spPr>
      </p:pic>
    </p:spTree>
    <p:extLst>
      <p:ext uri="{BB962C8B-B14F-4D97-AF65-F5344CB8AC3E}">
        <p14:creationId xmlns:p14="http://schemas.microsoft.com/office/powerpoint/2010/main" val="2969957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EC6793C1-6CEE-4B15-8804-4FC696CFD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68" y="209590"/>
            <a:ext cx="1763486" cy="597086"/>
          </a:xfrm>
          <a:prstGeom prst="rect">
            <a:avLst/>
          </a:prstGeom>
        </p:spPr>
      </p:pic>
      <p:cxnSp>
        <p:nvCxnSpPr>
          <p:cNvPr id="12" name="Прямая соединительная линия 11">
            <a:extLst>
              <a:ext uri="{FF2B5EF4-FFF2-40B4-BE49-F238E27FC236}">
                <a16:creationId xmlns:a16="http://schemas.microsoft.com/office/drawing/2014/main" id="{B863F1DF-EBFE-455A-A32E-6840A8C19817}"/>
              </a:ext>
            </a:extLst>
          </p:cNvPr>
          <p:cNvCxnSpPr/>
          <p:nvPr/>
        </p:nvCxnSpPr>
        <p:spPr>
          <a:xfrm>
            <a:off x="0" y="972094"/>
            <a:ext cx="7559675"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Рисунок 12">
            <a:extLst>
              <a:ext uri="{FF2B5EF4-FFF2-40B4-BE49-F238E27FC236}">
                <a16:creationId xmlns:a16="http://schemas.microsoft.com/office/drawing/2014/main" id="{71079064-2C21-4499-8941-95E77D376C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1802" y="1119579"/>
            <a:ext cx="2477873" cy="3705939"/>
          </a:xfrm>
          <a:prstGeom prst="rect">
            <a:avLst/>
          </a:prstGeom>
        </p:spPr>
      </p:pic>
      <p:pic>
        <p:nvPicPr>
          <p:cNvPr id="14" name="Рисунок 13">
            <a:extLst>
              <a:ext uri="{FF2B5EF4-FFF2-40B4-BE49-F238E27FC236}">
                <a16:creationId xmlns:a16="http://schemas.microsoft.com/office/drawing/2014/main" id="{0C061248-12EC-4E1B-B30B-4596570E24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070950" y="4825518"/>
            <a:ext cx="2477872" cy="2985515"/>
          </a:xfrm>
          <a:prstGeom prst="rect">
            <a:avLst/>
          </a:prstGeom>
        </p:spPr>
      </p:pic>
      <p:pic>
        <p:nvPicPr>
          <p:cNvPr id="15" name="Рисунок 14">
            <a:extLst>
              <a:ext uri="{FF2B5EF4-FFF2-40B4-BE49-F238E27FC236}">
                <a16:creationId xmlns:a16="http://schemas.microsoft.com/office/drawing/2014/main" id="{7789BF6E-E8A7-45FF-A326-642C49D484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119579"/>
            <a:ext cx="5081803" cy="2857486"/>
          </a:xfrm>
          <a:prstGeom prst="rect">
            <a:avLst/>
          </a:prstGeom>
        </p:spPr>
      </p:pic>
      <p:pic>
        <p:nvPicPr>
          <p:cNvPr id="16" name="Рисунок 15">
            <a:extLst>
              <a:ext uri="{FF2B5EF4-FFF2-40B4-BE49-F238E27FC236}">
                <a16:creationId xmlns:a16="http://schemas.microsoft.com/office/drawing/2014/main" id="{D7ADB7B0-7363-4170-A6E3-CED7A05742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63" y="3977064"/>
            <a:ext cx="5111964" cy="3833973"/>
          </a:xfrm>
          <a:prstGeom prst="rect">
            <a:avLst/>
          </a:prstGeom>
        </p:spPr>
      </p:pic>
      <p:pic>
        <p:nvPicPr>
          <p:cNvPr id="17" name="Рисунок 16">
            <a:extLst>
              <a:ext uri="{FF2B5EF4-FFF2-40B4-BE49-F238E27FC236}">
                <a16:creationId xmlns:a16="http://schemas.microsoft.com/office/drawing/2014/main" id="{2C8B7B0D-D12D-4555-AE62-ABC8335DE1B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163" y="7811033"/>
            <a:ext cx="7589838" cy="2593995"/>
          </a:xfrm>
          <a:prstGeom prst="rect">
            <a:avLst/>
          </a:prstGeom>
        </p:spPr>
      </p:pic>
    </p:spTree>
    <p:extLst>
      <p:ext uri="{BB962C8B-B14F-4D97-AF65-F5344CB8AC3E}">
        <p14:creationId xmlns:p14="http://schemas.microsoft.com/office/powerpoint/2010/main" val="2828120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43F5172-A128-4EE6-AB52-096AB495A6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8235" y="3720232"/>
            <a:ext cx="3901440" cy="2628974"/>
          </a:xfrm>
          <a:prstGeom prst="rect">
            <a:avLst/>
          </a:prstGeom>
        </p:spPr>
      </p:pic>
      <p:pic>
        <p:nvPicPr>
          <p:cNvPr id="5" name="Рисунок 4">
            <a:extLst>
              <a:ext uri="{FF2B5EF4-FFF2-40B4-BE49-F238E27FC236}">
                <a16:creationId xmlns:a16="http://schemas.microsoft.com/office/drawing/2014/main" id="{2AFA56A8-1790-4279-B8AC-4B9955D40E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68" y="209590"/>
            <a:ext cx="1763486" cy="597086"/>
          </a:xfrm>
          <a:prstGeom prst="rect">
            <a:avLst/>
          </a:prstGeom>
        </p:spPr>
      </p:pic>
      <p:cxnSp>
        <p:nvCxnSpPr>
          <p:cNvPr id="6" name="Прямая соединительная линия 5">
            <a:extLst>
              <a:ext uri="{FF2B5EF4-FFF2-40B4-BE49-F238E27FC236}">
                <a16:creationId xmlns:a16="http://schemas.microsoft.com/office/drawing/2014/main" id="{F1BD15DC-68BE-46C7-BF3A-F524C5BA013E}"/>
              </a:ext>
            </a:extLst>
          </p:cNvPr>
          <p:cNvCxnSpPr/>
          <p:nvPr/>
        </p:nvCxnSpPr>
        <p:spPr>
          <a:xfrm>
            <a:off x="0" y="972094"/>
            <a:ext cx="7559675"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Рисунок 6">
            <a:extLst>
              <a:ext uri="{FF2B5EF4-FFF2-40B4-BE49-F238E27FC236}">
                <a16:creationId xmlns:a16="http://schemas.microsoft.com/office/drawing/2014/main" id="{F554A808-3290-46ED-BF55-BB592ABEE7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36546"/>
            <a:ext cx="7559675" cy="2583686"/>
          </a:xfrm>
          <a:prstGeom prst="rect">
            <a:avLst/>
          </a:prstGeom>
        </p:spPr>
      </p:pic>
      <p:pic>
        <p:nvPicPr>
          <p:cNvPr id="8" name="Рисунок 7">
            <a:extLst>
              <a:ext uri="{FF2B5EF4-FFF2-40B4-BE49-F238E27FC236}">
                <a16:creationId xmlns:a16="http://schemas.microsoft.com/office/drawing/2014/main" id="{D3D102C4-5BDE-4FB5-BF16-074CB48619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720232"/>
            <a:ext cx="4000500" cy="2653050"/>
          </a:xfrm>
          <a:prstGeom prst="rect">
            <a:avLst/>
          </a:prstGeom>
        </p:spPr>
      </p:pic>
      <p:pic>
        <p:nvPicPr>
          <p:cNvPr id="9" name="Рисунок 8">
            <a:extLst>
              <a:ext uri="{FF2B5EF4-FFF2-40B4-BE49-F238E27FC236}">
                <a16:creationId xmlns:a16="http://schemas.microsoft.com/office/drawing/2014/main" id="{E56D65B4-FF17-45E2-9097-F618BAF604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8478" y="6336909"/>
            <a:ext cx="3251198" cy="2035441"/>
          </a:xfrm>
          <a:prstGeom prst="rect">
            <a:avLst/>
          </a:prstGeom>
        </p:spPr>
      </p:pic>
      <p:pic>
        <p:nvPicPr>
          <p:cNvPr id="10" name="Рисунок 9">
            <a:extLst>
              <a:ext uri="{FF2B5EF4-FFF2-40B4-BE49-F238E27FC236}">
                <a16:creationId xmlns:a16="http://schemas.microsoft.com/office/drawing/2014/main" id="{EA0154FB-0D4F-43F8-884C-85275A049E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334398"/>
            <a:ext cx="4308477" cy="2872318"/>
          </a:xfrm>
          <a:prstGeom prst="rect">
            <a:avLst/>
          </a:prstGeom>
        </p:spPr>
      </p:pic>
      <p:pic>
        <p:nvPicPr>
          <p:cNvPr id="11" name="Рисунок 10">
            <a:extLst>
              <a:ext uri="{FF2B5EF4-FFF2-40B4-BE49-F238E27FC236}">
                <a16:creationId xmlns:a16="http://schemas.microsoft.com/office/drawing/2014/main" id="{D13EBC31-7714-4502-A5C8-A0DAB385D5D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00708" y="8372350"/>
            <a:ext cx="3266737" cy="1748309"/>
          </a:xfrm>
          <a:prstGeom prst="rect">
            <a:avLst/>
          </a:prstGeom>
        </p:spPr>
      </p:pic>
    </p:spTree>
    <p:extLst>
      <p:ext uri="{BB962C8B-B14F-4D97-AF65-F5344CB8AC3E}">
        <p14:creationId xmlns:p14="http://schemas.microsoft.com/office/powerpoint/2010/main" val="3872727317"/>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623</TotalTime>
  <Words>351</Words>
  <Application>Microsoft Office PowerPoint</Application>
  <PresentationFormat>Произвольный</PresentationFormat>
  <Paragraphs>26</Paragraphs>
  <Slides>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6</vt:i4>
      </vt:variant>
    </vt:vector>
  </HeadingPairs>
  <TitlesOfParts>
    <vt:vector size="12" baseType="lpstr">
      <vt:lpstr>Arial</vt:lpstr>
      <vt:lpstr>Calibri</vt:lpstr>
      <vt:lpstr>Calibri Light</vt:lpstr>
      <vt:lpstr>HelveticaLTPro-Bold</vt:lpstr>
      <vt:lpstr>Segoe UI Variable Small</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aymurzaevmurzabek@gmail.com</dc:creator>
  <cp:lastModifiedBy>Мырзабек Аймурзаев</cp:lastModifiedBy>
  <cp:revision>22</cp:revision>
  <dcterms:created xsi:type="dcterms:W3CDTF">2023-11-24T09:24:12Z</dcterms:created>
  <dcterms:modified xsi:type="dcterms:W3CDTF">2024-01-27T11:00:42Z</dcterms:modified>
</cp:coreProperties>
</file>